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4" r:id="rId1"/>
  </p:sldMasterIdLst>
  <p:notesMasterIdLst>
    <p:notesMasterId r:id="rId24"/>
  </p:notesMasterIdLst>
  <p:sldIdLst>
    <p:sldId id="256" r:id="rId2"/>
    <p:sldId id="267" r:id="rId3"/>
    <p:sldId id="270" r:id="rId4"/>
    <p:sldId id="257" r:id="rId5"/>
    <p:sldId id="258" r:id="rId6"/>
    <p:sldId id="259" r:id="rId7"/>
    <p:sldId id="271" r:id="rId8"/>
    <p:sldId id="260" r:id="rId9"/>
    <p:sldId id="261" r:id="rId10"/>
    <p:sldId id="275" r:id="rId11"/>
    <p:sldId id="282" r:id="rId12"/>
    <p:sldId id="281" r:id="rId13"/>
    <p:sldId id="276" r:id="rId14"/>
    <p:sldId id="278" r:id="rId15"/>
    <p:sldId id="279" r:id="rId16"/>
    <p:sldId id="277" r:id="rId17"/>
    <p:sldId id="263" r:id="rId18"/>
    <p:sldId id="265" r:id="rId19"/>
    <p:sldId id="272" r:id="rId20"/>
    <p:sldId id="280" r:id="rId21"/>
    <p:sldId id="268" r:id="rId22"/>
    <p:sldId id="266" r:id="rId23"/>
  </p:sldIdLst>
  <p:sldSz cx="10080625" cy="7559675"/>
  <p:notesSz cx="7772400" cy="10058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79" autoAdjust="0"/>
  </p:normalViewPr>
  <p:slideViewPr>
    <p:cSldViewPr>
      <p:cViewPr varScale="1">
        <p:scale>
          <a:sx n="59" d="100"/>
          <a:sy n="59" d="100"/>
        </p:scale>
        <p:origin x="-1416" y="-9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60A15A-8BBE-4EDE-A626-2E74CD172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417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BB18AC0-FF9D-41ED-86B3-E5B0A844DF4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D3E272C-5092-4B5E-9EBF-2CA748D10D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://</a:t>
            </a:r>
          </a:p>
          <a:p>
            <a:pPr eaLnBrk="1" hangingPunct="1"/>
            <a:r>
              <a:rPr lang="en-GB" smtClean="0"/>
              <a:t>http://www.brainyquote.com/quotes/keywords/monotony.html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39299E3-15B9-4A76-A124-6E1ADEC015F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Weldo Emerson </a:t>
            </a: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6108670-7033-4905-9895-94CF7CCA150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Today there are trained people who know media terms its ethic and rules etc. </a:t>
            </a:r>
          </a:p>
          <a:p>
            <a:pPr eaLnBrk="1" hangingPunct="1"/>
            <a:r>
              <a:rPr lang="en-US" dirty="0" smtClean="0"/>
              <a:t>So </a:t>
            </a:r>
            <a:r>
              <a:rPr lang="en-US" dirty="0" err="1" smtClean="0"/>
              <a:t>rjs</a:t>
            </a:r>
            <a:r>
              <a:rPr lang="en-US" dirty="0" smtClean="0"/>
              <a:t> etc started their work without proper training </a:t>
            </a:r>
          </a:p>
          <a:p>
            <a:pPr eaLnBrk="1" hangingPunct="1"/>
            <a:r>
              <a:rPr lang="en-US" dirty="0" smtClean="0"/>
              <a:t>Only good voice was </a:t>
            </a:r>
            <a:r>
              <a:rPr lang="en-US" dirty="0" err="1" smtClean="0"/>
              <a:t>cosidered</a:t>
            </a:r>
            <a:r>
              <a:rPr lang="en-US" dirty="0" smtClean="0"/>
              <a:t> bench mark for selection of </a:t>
            </a:r>
            <a:r>
              <a:rPr lang="en-US" dirty="0" err="1" smtClean="0"/>
              <a:t>rjs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After that training workshops and institutes started working.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7906AC7-B9DC-46B2-9966-FD6C0431AA2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D11350D-7DE5-4F15-BF53-6146CD1EAA3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GB" smtClean="0"/>
              <a:t>From 7 a.m to 1p.m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7594318-70C6-4288-A309-B27AA73016A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 dirty="0" smtClean="0"/>
              <a:t>Mr.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javad</a:t>
            </a:r>
            <a:r>
              <a:rPr lang="en-US" baseline="0" dirty="0" smtClean="0"/>
              <a:t> Pasha friend of current president </a:t>
            </a:r>
            <a:r>
              <a:rPr lang="en-US" baseline="0" dirty="0" err="1" smtClean="0"/>
              <a:t>Asif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zardari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6D9E2E1-6F38-4745-B3A3-068362EE25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Without the participation of general public </a:t>
            </a:r>
            <a:r>
              <a:rPr lang="en-GB" dirty="0" err="1" smtClean="0"/>
              <a:t>liscene</a:t>
            </a:r>
            <a:r>
              <a:rPr lang="en-GB" dirty="0" smtClean="0"/>
              <a:t> was given to government favourite party.</a:t>
            </a:r>
          </a:p>
          <a:p>
            <a:pPr eaLnBrk="1" hangingPunct="1"/>
            <a:r>
              <a:rPr lang="en-GB" dirty="0" smtClean="0"/>
              <a:t>In 1997 when </a:t>
            </a:r>
            <a:r>
              <a:rPr lang="en-GB" dirty="0" err="1" smtClean="0"/>
              <a:t>nawaz</a:t>
            </a:r>
            <a:r>
              <a:rPr lang="en-GB" dirty="0" smtClean="0"/>
              <a:t> </a:t>
            </a:r>
            <a:r>
              <a:rPr lang="en-GB" dirty="0" err="1" smtClean="0"/>
              <a:t>shrif</a:t>
            </a:r>
            <a:r>
              <a:rPr lang="en-GB" dirty="0" smtClean="0"/>
              <a:t> came in government they didn’t allowed that ordinance work.  </a:t>
            </a:r>
          </a:p>
          <a:p>
            <a:pPr eaLnBrk="1" hangingPunct="1"/>
            <a:r>
              <a:rPr lang="en-GB" dirty="0" smtClean="0"/>
              <a:t>http://javedjabbar.com/about.html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09CE37F-1DCF-4BAC-9F2C-0A0005EF583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http://www.radio.gov.pk/fm101.htm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8EDBD7-AA19-4E20-BFF2-B9D6A50DC25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http://www.pemra.gov.pk/pemra/images/docs/fm/List_Of_Commercial_FM_Radio.pdf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GB" sz="3200" dirty="0" smtClean="0"/>
              <a:t>It is provide entertainment and information by 19 hourly news bulletins aired from 06.00 a.m. till 12 a.m.</a:t>
            </a:r>
            <a:endParaRPr lang="en-GB" sz="36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260A15A-8BBE-4EDE-A626-2E74CD1721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260A15A-8BBE-4EDE-A626-2E74CD1721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27EEC8-54CE-4DC7-A435-D9AC3D1303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03225" cy="7555768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41266" y="750100"/>
            <a:ext cx="50403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96634" y="750100"/>
            <a:ext cx="30242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75630" y="750100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44484" y="750100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08063" y="4787794"/>
            <a:ext cx="8568531" cy="2177186"/>
          </a:xfrm>
        </p:spPr>
        <p:txBody>
          <a:bodyPr/>
          <a:lstStyle>
            <a:lvl1pPr marR="10079" algn="l">
              <a:defRPr sz="44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08063" y="3124665"/>
            <a:ext cx="8568531" cy="1663129"/>
          </a:xfrm>
        </p:spPr>
        <p:txBody>
          <a:bodyPr lIns="110874" tIns="50397" anchor="b"/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81441" y="5563817"/>
            <a:ext cx="80645" cy="1864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81441" y="5287605"/>
            <a:ext cx="80645" cy="25198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81441" y="5112189"/>
            <a:ext cx="80645" cy="151194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81441" y="5007330"/>
            <a:ext cx="80645" cy="806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C9765F-4642-49E7-A10C-CF862989F3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9"/>
            <a:ext cx="2184135" cy="645022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2" y="302739"/>
            <a:ext cx="646840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C4BB89-CB69-49A5-915E-0326EBE17E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54E20F-BA06-49BB-BAB1-8199DC023F3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323584" y="1183762"/>
            <a:ext cx="4764855" cy="63837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12272" y="0"/>
            <a:ext cx="6079393" cy="72921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19424" y="1635326"/>
            <a:ext cx="4535805" cy="13104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552406" y="0"/>
            <a:ext cx="3024188" cy="47037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552406" y="4703798"/>
            <a:ext cx="3528219" cy="125994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552406" y="0"/>
            <a:ext cx="1512094" cy="47037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557658" y="4681050"/>
            <a:ext cx="2304892" cy="287862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552406" y="4703798"/>
            <a:ext cx="1764109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552406" y="1511935"/>
            <a:ext cx="3528219" cy="31918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552406" y="1931917"/>
            <a:ext cx="3528219" cy="27718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092067" y="4703798"/>
            <a:ext cx="5460339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88036" y="4703798"/>
            <a:ext cx="5880365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04398" y="2687885"/>
            <a:ext cx="6216385" cy="20159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04398" y="2351899"/>
            <a:ext cx="6216385" cy="23518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040312" y="4703798"/>
            <a:ext cx="1512094" cy="28558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310" y="1489968"/>
            <a:ext cx="6303751" cy="1077497"/>
          </a:xfrm>
        </p:spPr>
        <p:txBody>
          <a:bodyPr lIns="90715" tIns="50397" bIns="0" anchor="t"/>
          <a:lstStyle>
            <a:lvl1pPr marL="604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6C74D3-EAD4-4016-BAD2-7D2AF0ACB3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00359" y="443422"/>
            <a:ext cx="9374981" cy="97694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310" y="564456"/>
            <a:ext cx="8991918" cy="856763"/>
          </a:xfrm>
        </p:spPr>
        <p:txBody>
          <a:bodyPr tIns="70556"/>
          <a:lstStyle>
            <a:lvl1pPr algn="l">
              <a:buNone/>
              <a:defRPr sz="4200" b="0" cap="none" spc="-165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09595" y="750100"/>
            <a:ext cx="30242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53219" y="750100"/>
            <a:ext cx="30242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94385" y="750100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25531" y="750100"/>
            <a:ext cx="10081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1742" y="750100"/>
            <a:ext cx="40323" cy="40318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564456"/>
            <a:ext cx="9072563" cy="1007957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907" y="195165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193" y="195165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CA9CDE-5B86-4941-87A5-6F71064F16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43423"/>
            <a:ext cx="9775340" cy="976943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4" y="564456"/>
            <a:ext cx="8568531" cy="1007957"/>
          </a:xfrm>
        </p:spPr>
        <p:txBody>
          <a:bodyPr anchor="t"/>
          <a:lstStyle>
            <a:lvl1pPr>
              <a:defRPr sz="4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94914"/>
            <a:ext cx="4454027" cy="705219"/>
          </a:xfrm>
        </p:spPr>
        <p:txBody>
          <a:bodyPr anchor="ctr"/>
          <a:lstStyle>
            <a:lvl1pPr marL="80635" indent="0" algn="l">
              <a:buNone/>
              <a:defRPr sz="2600" b="1">
                <a:solidFill>
                  <a:schemeClr val="accent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1994914"/>
            <a:ext cx="4455776" cy="705219"/>
          </a:xfrm>
        </p:spPr>
        <p:txBody>
          <a:bodyPr anchor="ctr"/>
          <a:lstStyle>
            <a:lvl1pPr marL="80635" indent="0">
              <a:buNone/>
              <a:defRPr sz="2600" b="1">
                <a:solidFill>
                  <a:schemeClr val="accent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10633"/>
            <a:ext cx="4454027" cy="43644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10633"/>
            <a:ext cx="4455776" cy="43644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471D7B-5CB7-4603-8E4C-0736271E89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96782" y="750100"/>
            <a:ext cx="50403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150" y="750100"/>
            <a:ext cx="30242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1146" y="750100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750100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65111" y="750100"/>
            <a:ext cx="30242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08735" y="750100"/>
            <a:ext cx="30242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49901" y="750100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81047" y="750100"/>
            <a:ext cx="10081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7258" y="750100"/>
            <a:ext cx="40323" cy="40318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64456"/>
            <a:ext cx="8568531" cy="1007957"/>
          </a:xfrm>
        </p:spPr>
        <p:txBody>
          <a:bodyPr/>
          <a:lstStyle>
            <a:lvl1pPr>
              <a:defRPr sz="44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2B0B7C-390D-4F46-AAF8-2C76503C89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DFF7C2-800C-4067-8D17-256DD113C5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300987"/>
            <a:ext cx="9072563" cy="1280945"/>
          </a:xfrm>
        </p:spPr>
        <p:txBody>
          <a:bodyPr anchor="ctr"/>
          <a:lstStyle>
            <a:lvl1pPr algn="l">
              <a:buNone/>
              <a:defRPr sz="4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581932"/>
            <a:ext cx="2772172" cy="5039783"/>
          </a:xfrm>
        </p:spPr>
        <p:txBody>
          <a:bodyPr/>
          <a:lstStyle>
            <a:lvl1pPr marL="60477" indent="0"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80234" y="1581932"/>
            <a:ext cx="6048375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F13442-28D7-4637-81D2-79B53230F1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5730" y="1"/>
            <a:ext cx="9677400" cy="207018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00397" y="2077894"/>
            <a:ext cx="9682231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386742" y="1343935"/>
            <a:ext cx="146347" cy="141625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08062" y="486398"/>
            <a:ext cx="7560469" cy="773548"/>
          </a:xfrm>
        </p:spPr>
        <p:txBody>
          <a:bodyPr anchor="b"/>
          <a:lstStyle>
            <a:lvl1pPr algn="l">
              <a:buNone/>
              <a:defRPr sz="23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5730" y="2087543"/>
            <a:ext cx="9677400" cy="54676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08062" y="1267821"/>
            <a:ext cx="7560469" cy="755968"/>
          </a:xfrm>
        </p:spPr>
        <p:txBody>
          <a:bodyPr/>
          <a:lstStyle>
            <a:lvl1pPr marL="30238" indent="0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554753" y="1511927"/>
            <a:ext cx="146347" cy="141625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172327" y="1625646"/>
            <a:ext cx="146347" cy="141625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40443" y="61178"/>
            <a:ext cx="2352146" cy="402483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8063" y="61178"/>
            <a:ext cx="6132380" cy="402483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92589" y="61178"/>
            <a:ext cx="504031" cy="402483"/>
          </a:xfrm>
        </p:spPr>
        <p:txBody>
          <a:bodyPr/>
          <a:lstStyle>
            <a:extLst/>
          </a:lstStyle>
          <a:p>
            <a:pPr>
              <a:defRPr/>
            </a:pPr>
            <a:fld id="{47F3678D-F586-4F6C-9C5B-9B3A026815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03225" cy="7555768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81441" y="5563817"/>
            <a:ext cx="80645" cy="1864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81441" y="5287605"/>
            <a:ext cx="80645" cy="25198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81441" y="5112189"/>
            <a:ext cx="80645" cy="151194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81441" y="5007330"/>
            <a:ext cx="80645" cy="806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1266" y="750100"/>
            <a:ext cx="50403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6634" y="750100"/>
            <a:ext cx="30242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5630" y="750100"/>
            <a:ext cx="10081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44484" y="750100"/>
            <a:ext cx="10081" cy="40318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8063" y="564456"/>
            <a:ext cx="8568531" cy="1007957"/>
          </a:xfrm>
          <a:prstGeom prst="rect">
            <a:avLst/>
          </a:prstGeom>
        </p:spPr>
        <p:txBody>
          <a:bodyPr vert="horz" lIns="100794" tIns="50397" rIns="100794" bIns="50397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08063" y="1966045"/>
            <a:ext cx="8568531" cy="5039783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40443" y="7073196"/>
            <a:ext cx="235214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8063" y="7073196"/>
            <a:ext cx="6132380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492589" y="7073196"/>
            <a:ext cx="504031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7BEA3EA-AC57-4107-8962-566D65B61B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 spc="-11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53574" indent="-377979" algn="l" rtl="0" eaLnBrk="1" latinLnBrk="0" hangingPunct="1">
        <a:spcBef>
          <a:spcPts val="772"/>
        </a:spcBef>
        <a:buClr>
          <a:schemeClr val="tx2"/>
        </a:buClr>
        <a:buSzPct val="95000"/>
        <a:buFont typeface="Wingdings"/>
        <a:buChar char="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34" indent="-314982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658" indent="-251986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90962" indent="-251986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868" indent="-231827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854" indent="-231827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96522" indent="-201589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08190" indent="-201589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01589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ad-e-Ali\Pictures\Apply-FM-Radio-As-A-R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5112" y="3430588"/>
            <a:ext cx="6750577" cy="286385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5470" y="1136631"/>
            <a:ext cx="8569325" cy="20161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 Radio in Pakistan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Few FM channels in Lahore.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FM 93</a:t>
            </a:r>
          </a:p>
          <a:p>
            <a:r>
              <a:rPr lang="en-GB" dirty="0" smtClean="0"/>
              <a:t>FM 88.6 (</a:t>
            </a:r>
            <a:r>
              <a:rPr lang="en-GB" dirty="0" err="1" smtClean="0"/>
              <a:t>Raasta</a:t>
            </a:r>
            <a:r>
              <a:rPr lang="en-GB" dirty="0" smtClean="0"/>
              <a:t>)</a:t>
            </a:r>
          </a:p>
          <a:p>
            <a:r>
              <a:rPr lang="en-GB" dirty="0" smtClean="0"/>
              <a:t>FM 104.6</a:t>
            </a:r>
          </a:p>
          <a:p>
            <a:r>
              <a:rPr lang="en-GB" dirty="0" smtClean="0"/>
              <a:t>FM 98.6(community based)</a:t>
            </a:r>
          </a:p>
          <a:p>
            <a:r>
              <a:rPr lang="en-GB" dirty="0" smtClean="0"/>
              <a:t>FM 103 (Mast FM 103)</a:t>
            </a:r>
          </a:p>
          <a:p>
            <a:r>
              <a:rPr lang="en-GB" dirty="0" smtClean="0"/>
              <a:t>FM 89 (City FM 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FM 93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222" y="2351077"/>
            <a:ext cx="8215370" cy="4429156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GB" sz="3200" dirty="0" smtClean="0"/>
              <a:t>Radio Pakistan started Community Channel on 1st Feb 2009.</a:t>
            </a:r>
            <a:endParaRPr lang="en-GB" sz="2800" dirty="0" smtClean="0"/>
          </a:p>
          <a:p>
            <a:pPr lvl="1" algn="just"/>
            <a:r>
              <a:rPr lang="en-GB" sz="3200" dirty="0" smtClean="0"/>
              <a:t>FM-93 network is the largest FM network in the country with 23 local and regional languages.</a:t>
            </a:r>
            <a:endParaRPr lang="en-GB" sz="3600" dirty="0" smtClean="0"/>
          </a:p>
          <a:p>
            <a:pPr lvl="1" algn="just"/>
            <a:r>
              <a:rPr lang="en-GB" sz="3200" dirty="0" smtClean="0"/>
              <a:t>The FM-93 Stations broadcast a variety of program consist all formats. Like, (music‚ talks‚ interviews‚ documentaries‚ features, women‚ children‚ religion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 FM 103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GB" sz="3200" dirty="0" smtClean="0"/>
              <a:t>MAST FM 103 started its first transmission in April 2004 from Karachi, Lahore and Faisalabad.</a:t>
            </a:r>
            <a:endParaRPr lang="en-GB" sz="3600" dirty="0" smtClean="0"/>
          </a:p>
          <a:p>
            <a:pPr lvl="1" algn="just"/>
            <a:r>
              <a:rPr lang="en-GB" sz="3200" dirty="0" smtClean="0"/>
              <a:t>Its transmission covers almost 47 different cities and towns with listenership of 35 million  </a:t>
            </a:r>
            <a:endParaRPr lang="en-GB" sz="3600" dirty="0" smtClean="0"/>
          </a:p>
          <a:p>
            <a:pPr lvl="1" algn="just"/>
            <a:r>
              <a:rPr lang="en-GB" sz="3200" dirty="0" smtClean="0"/>
              <a:t>Entertainment &amp; information.</a:t>
            </a:r>
            <a:endParaRPr lang="en-GB" sz="3600" dirty="0" smtClean="0"/>
          </a:p>
          <a:p>
            <a:pPr lvl="1" algn="just"/>
            <a:r>
              <a:rPr lang="en-GB" sz="3200" dirty="0" smtClean="0"/>
              <a:t>It has won the Brand of the Year Awards 2008, 2009 and 2010.</a:t>
            </a:r>
            <a:endParaRPr lang="en-GB" sz="3600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FM 88.6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05 October 2010 and enabled correctly to start on 01 December PEMRA 2010.</a:t>
            </a:r>
          </a:p>
          <a:p>
            <a:pPr algn="just"/>
            <a:r>
              <a:rPr lang="en-GB" dirty="0" smtClean="0"/>
              <a:t>It is a radio station in Lahore, Pakistan that broadcasts traffic information 24 hours a day on 88.6 MHz on the FM broadcast band. It is the first 24-hour traffic program in Pakistan.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FM 104.6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It was launched on 22</a:t>
            </a:r>
            <a:r>
              <a:rPr lang="en-GB" baseline="30000" dirty="0" smtClean="0"/>
              <a:t>nd</a:t>
            </a:r>
            <a:r>
              <a:rPr lang="en-GB" dirty="0" smtClean="0"/>
              <a:t> September 2004.</a:t>
            </a:r>
          </a:p>
          <a:p>
            <a:pPr algn="just"/>
            <a:r>
              <a:rPr lang="en-GB" dirty="0" smtClean="0"/>
              <a:t>It was pioneered by Mass communication department of Punjab University by sponsorship of UNESCO.</a:t>
            </a:r>
          </a:p>
          <a:p>
            <a:pPr algn="just"/>
            <a:r>
              <a:rPr lang="en-GB" dirty="0" smtClean="0"/>
              <a:t>Objectives;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To provide student professional training.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Provide entertainment and information about campus.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City FM 89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aired its transmission on July 2004. It is started by Dawn Media group.  </a:t>
            </a:r>
          </a:p>
          <a:p>
            <a:pPr algn="just"/>
            <a:r>
              <a:rPr lang="en-GB" dirty="0" smtClean="0"/>
              <a:t>It broadcast from four major cities of Pakistan including Karachi, Islamabad, Lahore, Faisalabad and your audience is more than 1 million.</a:t>
            </a:r>
          </a:p>
          <a:p>
            <a:r>
              <a:rPr lang="en-GB" dirty="0" smtClean="0"/>
              <a:t>Hallmarks of 89’s style is that they broadcast almost exclusively in English.</a:t>
            </a:r>
          </a:p>
          <a:p>
            <a:r>
              <a:rPr lang="en-GB" dirty="0" smtClean="0"/>
              <a:t>It is targeted towards “Upper Crust”.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FM 98.6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FM 98.6 was launched from the platform of Lahore Chamber of Commerce and Industry (LCCI) back in September 25, 2010.</a:t>
            </a:r>
          </a:p>
          <a:p>
            <a:pPr algn="just"/>
            <a:r>
              <a:rPr lang="en-GB" dirty="0" smtClean="0"/>
              <a:t>Objective;</a:t>
            </a:r>
          </a:p>
          <a:p>
            <a:pPr algn="just">
              <a:buNone/>
            </a:pPr>
            <a:r>
              <a:rPr lang="en-GB" dirty="0" smtClean="0"/>
              <a:t>Make FM 98.6 number one radio of the provincial metropolis. </a:t>
            </a:r>
          </a:p>
          <a:p>
            <a:pPr algn="just">
              <a:buNone/>
            </a:pPr>
            <a:r>
              <a:rPr lang="en-GB" dirty="0" smtClean="0"/>
              <a:t>Important show:</a:t>
            </a:r>
          </a:p>
          <a:p>
            <a:pPr algn="just">
              <a:buNone/>
            </a:pPr>
            <a:r>
              <a:rPr lang="en-GB" dirty="0" smtClean="0"/>
              <a:t>Dada </a:t>
            </a:r>
            <a:r>
              <a:rPr lang="en-GB" dirty="0" err="1" smtClean="0"/>
              <a:t>Pota</a:t>
            </a:r>
            <a:r>
              <a:rPr lang="en-GB" dirty="0" smtClean="0"/>
              <a:t> Show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Factors behind emergence of FM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6750" indent="-666750" eaLnBrk="1" hangingPunct="1">
              <a:defRPr/>
            </a:pPr>
            <a:r>
              <a:rPr lang="en-GB" dirty="0" smtClean="0"/>
              <a:t>There were three basic factors:</a:t>
            </a:r>
          </a:p>
          <a:p>
            <a:pPr marL="666750" indent="-666750" algn="just" eaLnBrk="1" hangingPunct="1">
              <a:buFont typeface="Wingdings" pitchFamily="2" charset="2"/>
              <a:buAutoNum type="arabicPeriod"/>
              <a:defRPr/>
            </a:pPr>
            <a:r>
              <a:rPr lang="en-GB" dirty="0" smtClean="0"/>
              <a:t>Monotony and Cliché.</a:t>
            </a:r>
          </a:p>
          <a:p>
            <a:pPr marL="666750" indent="-666750" eaLnBrk="1" hangingPunct="1">
              <a:buFont typeface="Wingdings" pitchFamily="2" charset="2"/>
              <a:buAutoNum type="arabicPeriod"/>
              <a:defRPr/>
            </a:pPr>
            <a:r>
              <a:rPr lang="en-GB" dirty="0" smtClean="0"/>
              <a:t>Taste of listeners.</a:t>
            </a:r>
          </a:p>
          <a:p>
            <a:pPr marL="666750" indent="-666750" eaLnBrk="1" hangingPunct="1">
              <a:buFont typeface="Wingdings" pitchFamily="2" charset="2"/>
              <a:buAutoNum type="arabicPeriod"/>
              <a:defRPr/>
            </a:pPr>
            <a:r>
              <a:rPr lang="en-GB" dirty="0" smtClean="0"/>
              <a:t>Break the monopoly created by Radio Pakistan.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50838"/>
            <a:ext cx="9072562" cy="10715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Monotony n cliché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325438" y="1636713"/>
            <a:ext cx="9072562" cy="50720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Monotony means everything is same nothing is new and different.</a:t>
            </a:r>
          </a:p>
          <a:p>
            <a:pPr eaLnBrk="1" hangingPunct="1">
              <a:defRPr/>
            </a:pPr>
            <a:r>
              <a:rPr lang="en-GB" dirty="0" smtClean="0"/>
              <a:t>Cliché mean overuse of one type of artistic work to that point on which that artistic work loses its value.</a:t>
            </a:r>
          </a:p>
          <a:p>
            <a:pPr eaLnBrk="1" hangingPunct="1">
              <a:defRPr/>
            </a:pPr>
            <a:r>
              <a:rPr lang="en-GB" dirty="0" smtClean="0"/>
              <a:t>Cliché and monotony in radio trend brought FM.</a:t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Taste of listeners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GB" dirty="0" smtClean="0"/>
              <a:t>From 1980 onward Indian songs got more popularity in Pakistan.</a:t>
            </a:r>
          </a:p>
          <a:p>
            <a:pPr algn="just" eaLnBrk="1" hangingPunct="1">
              <a:defRPr/>
            </a:pPr>
            <a:r>
              <a:rPr lang="en-GB" dirty="0" smtClean="0"/>
              <a:t>PBC could not allow air Indian songs.</a:t>
            </a:r>
          </a:p>
          <a:p>
            <a:pPr algn="just" eaLnBrk="1" hangingPunct="1">
              <a:defRPr/>
            </a:pPr>
            <a:r>
              <a:rPr lang="en-GB" dirty="0" smtClean="0"/>
              <a:t> “</a:t>
            </a:r>
            <a:r>
              <a:rPr lang="en-US" dirty="0" smtClean="0"/>
              <a:t>If you don't create change, change will create you” </a:t>
            </a:r>
            <a:endParaRPr lang="en-GB" dirty="0" smtClean="0"/>
          </a:p>
          <a:p>
            <a:pPr algn="just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FM</a:t>
            </a:r>
            <a:endParaRPr lang="en-GB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Tx/>
              <a:buFontTx/>
              <a:buChar char="•"/>
              <a:defRPr/>
            </a:pPr>
            <a:r>
              <a:rPr lang="en-US" dirty="0" smtClean="0"/>
              <a:t>FM stands for frequency modulation.</a:t>
            </a:r>
          </a:p>
          <a:p>
            <a:pPr algn="just" eaLnBrk="1" hangingPunct="1">
              <a:buClrTx/>
              <a:buFontTx/>
              <a:buChar char="•"/>
              <a:defRPr/>
            </a:pPr>
            <a:r>
              <a:rPr lang="en-US" dirty="0" smtClean="0"/>
              <a:t>FM is system of  broadcasting by         means of frequency modulation. </a:t>
            </a:r>
            <a:endParaRPr lang="en-US" dirty="0" smtClean="0"/>
          </a:p>
          <a:p>
            <a:pPr algn="just" eaLnBrk="1" hangingPunct="1">
              <a:buClrTx/>
              <a:buFontTx/>
              <a:buChar char="•"/>
              <a:defRPr/>
            </a:pPr>
            <a:r>
              <a:rPr lang="en-US" dirty="0" smtClean="0"/>
              <a:t>In </a:t>
            </a:r>
            <a:r>
              <a:rPr lang="en-US" dirty="0" smtClean="0"/>
              <a:t>FM the sound wave or audio signals are sent on-air by the variation-modulation of their frequency.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pic>
        <p:nvPicPr>
          <p:cNvPr id="2050" name="Picture 2" descr="C:\Users\Naad-e-Ali\Pictures\lab_setu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68874" y="1565259"/>
            <a:ext cx="4460875" cy="514353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 the monopoly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From independence to 1990 Radio Pakistan has monopoly.</a:t>
            </a:r>
          </a:p>
          <a:p>
            <a:pPr algn="just"/>
            <a:r>
              <a:rPr lang="en-GB" dirty="0" smtClean="0"/>
              <a:t>To break that monopoly FM 100  in 1995 aired its transmissions.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Early problems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504825" y="1809750"/>
            <a:ext cx="9072563" cy="4994275"/>
          </a:xfrm>
        </p:spPr>
        <p:txBody>
          <a:bodyPr>
            <a:normAutofit lnSpcReduction="10000"/>
          </a:bodyPr>
          <a:lstStyle/>
          <a:p>
            <a:pPr marL="666750" indent="-666750" algn="just" eaLnBrk="1" hangingPunct="1">
              <a:defRPr/>
            </a:pPr>
            <a:r>
              <a:rPr lang="en-US" dirty="0" smtClean="0"/>
              <a:t>Two basic problems:</a:t>
            </a:r>
          </a:p>
          <a:p>
            <a:pPr marL="666750" indent="-666750" algn="just" eaLnBrk="1" hangingPunct="1">
              <a:buFont typeface="Wingdings" pitchFamily="2" charset="2"/>
              <a:buAutoNum type="arabicPeriod"/>
              <a:defRPr/>
            </a:pPr>
            <a:r>
              <a:rPr lang="en-US" i="1" dirty="0" smtClean="0"/>
              <a:t>Lack of trained people:</a:t>
            </a:r>
          </a:p>
          <a:p>
            <a:pPr marL="1108075" lvl="1" indent="-666750" algn="just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 Lack of trained staff on creative side.</a:t>
            </a:r>
          </a:p>
          <a:p>
            <a:pPr marL="1108075" lvl="1" indent="-666750" algn="just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Lack of proper institution for training.</a:t>
            </a:r>
          </a:p>
          <a:p>
            <a:pPr marL="666750" indent="-666750" algn="just" eaLnBrk="1" hangingPunct="1"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/>
              <a:t> </a:t>
            </a:r>
            <a:r>
              <a:rPr lang="en-US" i="1" dirty="0" smtClean="0"/>
              <a:t>Lack of resources:</a:t>
            </a:r>
          </a:p>
          <a:p>
            <a:pPr marL="1108075" lvl="1" indent="-666750" algn="just" eaLnBrk="1" hangingPunct="1">
              <a:buFont typeface="Wingdings" pitchFamily="2" charset="2"/>
              <a:buChar char="§"/>
              <a:defRPr/>
            </a:pPr>
            <a:r>
              <a:rPr lang="en-US" i="1" dirty="0" smtClean="0"/>
              <a:t>Technology.</a:t>
            </a:r>
          </a:p>
          <a:p>
            <a:pPr marL="1108075" lvl="1" indent="-666750" algn="just" eaLnBrk="1" hangingPunct="1">
              <a:buFont typeface="Wingdings" pitchFamily="2" charset="2"/>
              <a:buChar char="§"/>
              <a:defRPr/>
            </a:pPr>
            <a:r>
              <a:rPr lang="en-US" i="1" dirty="0" smtClean="0"/>
              <a:t>No incentives from govt.</a:t>
            </a:r>
          </a:p>
          <a:p>
            <a:pPr marL="1108075" lvl="1" indent="-666750" algn="just" eaLnBrk="1" hangingPunct="1">
              <a:buFont typeface="Wingdings" pitchFamily="2" charset="2"/>
              <a:buChar char="§"/>
              <a:defRPr/>
            </a:pPr>
            <a:r>
              <a:rPr lang="en-US" i="1" dirty="0" smtClean="0"/>
              <a:t>More sponsorship for entertainment </a:t>
            </a:r>
            <a:r>
              <a:rPr lang="en-US" i="1" dirty="0" err="1" smtClean="0"/>
              <a:t>programmes</a:t>
            </a:r>
            <a:endParaRPr lang="en-US" i="1" dirty="0" smtClean="0"/>
          </a:p>
          <a:p>
            <a:pPr marL="666750" indent="-666750" algn="just" eaLnBrk="1" hangingPunct="1">
              <a:buNone/>
              <a:defRPr/>
            </a:pPr>
            <a:r>
              <a:rPr lang="en-US" i="1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Changes </a:t>
            </a:r>
            <a:r>
              <a:rPr lang="en-GB" dirty="0" smtClean="0"/>
              <a:t>and current situation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GB" dirty="0" smtClean="0"/>
              <a:t>FM channels got popularity.</a:t>
            </a:r>
          </a:p>
          <a:p>
            <a:pPr algn="just" eaLnBrk="1" hangingPunct="1">
              <a:defRPr/>
            </a:pPr>
            <a:r>
              <a:rPr lang="en-GB" dirty="0" smtClean="0"/>
              <a:t>Excitement of two way communication.</a:t>
            </a:r>
          </a:p>
          <a:p>
            <a:pPr algn="just" eaLnBrk="1" hangingPunct="1">
              <a:defRPr/>
            </a:pPr>
            <a:r>
              <a:rPr lang="en-GB" dirty="0" smtClean="0"/>
              <a:t>Frank style of RJs.</a:t>
            </a:r>
          </a:p>
          <a:p>
            <a:pPr algn="just" eaLnBrk="1" hangingPunct="1">
              <a:defRPr/>
            </a:pPr>
            <a:r>
              <a:rPr lang="en-GB" dirty="0" smtClean="0"/>
              <a:t>News bulletin along with entertainment.</a:t>
            </a:r>
          </a:p>
          <a:p>
            <a:pPr algn="just" eaLnBrk="1" hangingPunct="1">
              <a:defRPr/>
            </a:pPr>
            <a:r>
              <a:rPr lang="en-GB" dirty="0" smtClean="0"/>
              <a:t>More than 116 FM channels.</a:t>
            </a:r>
          </a:p>
          <a:p>
            <a:pPr algn="just" eaLnBrk="1" hangingPunct="1">
              <a:defRPr/>
            </a:pPr>
            <a:r>
              <a:rPr lang="en-GB" dirty="0" smtClean="0"/>
              <a:t>Listenership is more in urban areas.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Invention of </a:t>
            </a:r>
            <a:r>
              <a:rPr lang="en-US" dirty="0" smtClean="0"/>
              <a:t>FM</a:t>
            </a:r>
            <a:endParaRPr lang="en-US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/>
              <a:t>Edwin Howard Armstrong an American electrical engineer invented FM radio on December 26, 1933. </a:t>
            </a:r>
          </a:p>
          <a:p>
            <a:pPr algn="just" eaLnBrk="1" hangingPunct="1">
              <a:defRPr/>
            </a:pPr>
            <a:r>
              <a:rPr lang="en-US" dirty="0" smtClean="0"/>
              <a:t>In Pakistan FM was introduce in 1990’s.</a:t>
            </a:r>
          </a:p>
          <a:p>
            <a:pPr algn="just" eaLnBrk="1" hangingPunct="1">
              <a:defRPr/>
            </a:pPr>
            <a:r>
              <a:rPr lang="en-US" dirty="0" smtClean="0"/>
              <a:t>Frequency of FM radio stations ranges from 88 to 108 megahertz.</a:t>
            </a:r>
          </a:p>
          <a:p>
            <a:pPr algn="just" eaLnBrk="1" hangingPunct="1">
              <a:defRPr/>
            </a:pPr>
            <a:endParaRPr lang="en-US" dirty="0" smtClean="0"/>
          </a:p>
          <a:p>
            <a:pPr algn="just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58887"/>
          </a:xfrm>
        </p:spPr>
        <p:txBody>
          <a:bodyPr lIns="0" tIns="38872" rIns="0" bIns="0" anchorCtr="0"/>
          <a:lstStyle/>
          <a:p>
            <a:pPr eaLnBrk="1" hangingPunct="1"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History of FM Channels.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4825" y="2051050"/>
            <a:ext cx="9069388" cy="4760913"/>
          </a:xfrm>
        </p:spPr>
        <p:txBody>
          <a:bodyPr lIns="0" tIns="28074" rIns="0" bIns="0"/>
          <a:lstStyle/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FM Gold.</a:t>
            </a:r>
          </a:p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FM 100.</a:t>
            </a:r>
          </a:p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EMRA</a:t>
            </a:r>
          </a:p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FM 101.</a:t>
            </a:r>
          </a:p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PEMRA.</a:t>
            </a:r>
          </a:p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Other FM Channels.</a:t>
            </a:r>
          </a:p>
          <a:p>
            <a:pPr marL="430213" indent="-323850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Factors of emergence of FM channels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58887"/>
          </a:xfrm>
        </p:spPr>
        <p:txBody>
          <a:bodyPr lIns="0" tIns="38872" rIns="0" bIns="0" anchorCtr="0"/>
          <a:lstStyle/>
          <a:p>
            <a:pPr eaLnBrk="1" hangingPunct="1"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FM GOLD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9070975" cy="4175125"/>
          </a:xfrm>
        </p:spPr>
        <p:txBody>
          <a:bodyPr lIns="0" tIns="28074" rIns="0" bIns="0"/>
          <a:lstStyle/>
          <a:p>
            <a:pPr marL="430213" indent="-323850" algn="just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PBC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started FM as FM Gold in 1994. They used their own studio and staff for it.</a:t>
            </a:r>
          </a:p>
          <a:p>
            <a:pPr marL="430213" indent="-323850" algn="just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They started it on experimental bases in three major cities of Pakistan Karachi, Lahore and Islamabad.</a:t>
            </a:r>
          </a:p>
          <a:p>
            <a:pPr marL="430213" indent="-323850" algn="just" eaLnBrk="1" hangingPunct="1">
              <a:buSzPct val="45000"/>
              <a:buFont typeface="Wingdings" pitchFamily="2" charset="2"/>
              <a:buChar char=""/>
              <a:tabLst>
                <a:tab pos="430213" algn="l"/>
                <a:tab pos="542925" algn="l"/>
                <a:tab pos="998538" algn="l"/>
                <a:tab pos="1457325" algn="l"/>
                <a:tab pos="1914525" algn="l"/>
                <a:tab pos="2371725" algn="l"/>
                <a:tab pos="2827338" algn="l"/>
                <a:tab pos="3286125" algn="l"/>
                <a:tab pos="3743325" algn="l"/>
                <a:tab pos="4200525" algn="l"/>
                <a:tab pos="4656138" algn="l"/>
                <a:tab pos="5114925" algn="l"/>
                <a:tab pos="5572125" algn="l"/>
                <a:tab pos="6026150" algn="l"/>
                <a:tab pos="6484938" algn="l"/>
                <a:tab pos="6943725" algn="l"/>
                <a:tab pos="7400925" algn="l"/>
                <a:tab pos="7854950" algn="l"/>
                <a:tab pos="8312150" algn="l"/>
                <a:tab pos="8772525" algn="l"/>
                <a:tab pos="922972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Duration of its transmission was 6 hours daily.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7"/>
            <a:ext cx="9072563" cy="1973251"/>
          </a:xfrm>
        </p:spPr>
        <p:txBody>
          <a:bodyPr lIns="0" tIns="38872" rIns="0" bIns="0" anchorCtr="0"/>
          <a:lstStyle/>
          <a:p>
            <a:pPr eaLnBrk="1" hangingPunct="1"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0425" algn="l"/>
                <a:tab pos="6399213" algn="l"/>
                <a:tab pos="6858000" algn="l"/>
                <a:tab pos="7315200" algn="l"/>
                <a:tab pos="7769225" algn="l"/>
                <a:tab pos="8226425" algn="l"/>
                <a:tab pos="8686800" algn="l"/>
                <a:tab pos="9144000" algn="l"/>
              </a:tabLst>
              <a:defRPr/>
            </a:pPr>
            <a:r>
              <a:rPr lang="en-US" sz="6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 100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96842" y="2279639"/>
            <a:ext cx="9072563" cy="4264035"/>
          </a:xfrm>
        </p:spPr>
        <p:txBody>
          <a:bodyPr lIns="0" tIns="28074" rIns="0" bIns="0"/>
          <a:lstStyle/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FM 100 was established in 1994 and started its regular transmission from 23 March 1995.</a:t>
            </a: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aseline="3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private radio channel.</a:t>
            </a: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FM 100 changed the typical trend of radio broadcasting.</a:t>
            </a: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More entertainment was there.</a:t>
            </a: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24/7 transmission.</a:t>
            </a: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76238" algn="just" eaLnBrk="1" hangingPunct="1">
              <a:lnSpc>
                <a:spcPct val="90000"/>
              </a:lnSpc>
              <a:buSzPct val="45000"/>
              <a:buFont typeface="Wingdings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0038" algn="l"/>
                <a:tab pos="4570413" algn="l"/>
                <a:tab pos="5027613" algn="l"/>
                <a:tab pos="5484813" algn="l"/>
                <a:tab pos="5938838" algn="l"/>
                <a:tab pos="6399213" algn="l"/>
                <a:tab pos="6856413" algn="l"/>
                <a:tab pos="7313613" algn="l"/>
                <a:tab pos="7767638" algn="l"/>
                <a:tab pos="8226425" algn="l"/>
                <a:tab pos="8685213" algn="l"/>
                <a:tab pos="9139238" algn="l"/>
              </a:tabLst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EMRA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6750" indent="-666750" algn="just" eaLnBrk="1" hangingPunct="1">
              <a:lnSpc>
                <a:spcPct val="90000"/>
              </a:lnSpc>
              <a:defRPr/>
            </a:pPr>
            <a:r>
              <a:rPr lang="en-GB" dirty="0" smtClean="0"/>
              <a:t>In 1995 </a:t>
            </a:r>
            <a:r>
              <a:rPr lang="en-GB" dirty="0" err="1" smtClean="0"/>
              <a:t>Javed</a:t>
            </a:r>
            <a:r>
              <a:rPr lang="en-GB" dirty="0" smtClean="0"/>
              <a:t> </a:t>
            </a:r>
            <a:r>
              <a:rPr lang="en-GB" dirty="0" err="1" smtClean="0"/>
              <a:t>Jabbar</a:t>
            </a:r>
            <a:r>
              <a:rPr lang="en-GB" dirty="0" smtClean="0"/>
              <a:t> challenged government that they misused their executive power.</a:t>
            </a:r>
          </a:p>
          <a:p>
            <a:pPr marL="666750" indent="-666750" algn="just" eaLnBrk="1" hangingPunct="1">
              <a:lnSpc>
                <a:spcPct val="90000"/>
              </a:lnSpc>
              <a:defRPr/>
            </a:pPr>
            <a:r>
              <a:rPr lang="en-GB" dirty="0" err="1" smtClean="0"/>
              <a:t>Malik</a:t>
            </a:r>
            <a:r>
              <a:rPr lang="en-GB" dirty="0" smtClean="0"/>
              <a:t> </a:t>
            </a:r>
            <a:r>
              <a:rPr lang="en-GB" dirty="0" err="1" smtClean="0"/>
              <a:t>Miraj</a:t>
            </a:r>
            <a:r>
              <a:rPr lang="en-GB" dirty="0" smtClean="0"/>
              <a:t> the </a:t>
            </a:r>
            <a:r>
              <a:rPr lang="en-GB" dirty="0" err="1" smtClean="0"/>
              <a:t>interm</a:t>
            </a:r>
            <a:r>
              <a:rPr lang="en-GB" dirty="0" smtClean="0"/>
              <a:t> PM announced officially EMRA ordinance on 14 February 1997.</a:t>
            </a:r>
          </a:p>
          <a:p>
            <a:pPr marL="666750" indent="-66675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dirty="0" smtClean="0"/>
              <a:t>Airwaves are public property.</a:t>
            </a:r>
          </a:p>
          <a:p>
            <a:pPr marL="666750" indent="-66675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dirty="0" smtClean="0"/>
              <a:t>Private sector can establish radio or TV stations</a:t>
            </a:r>
          </a:p>
          <a:p>
            <a:pPr marL="666750" indent="-666750" algn="just" eaLnBrk="1" hangingPunct="1">
              <a:lnSpc>
                <a:spcPct val="90000"/>
              </a:lnSpc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FM 101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GB" dirty="0" smtClean="0"/>
              <a:t>FM 101 started its regular transmission from 1 October 1998.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GB" dirty="0" smtClean="0"/>
              <a:t>It was based on FM 100 style.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dirty="0" smtClean="0"/>
              <a:t>Educational programme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dirty="0" smtClean="0"/>
              <a:t>More live calls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dirty="0" smtClean="0"/>
              <a:t>Young talent shows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dirty="0" smtClean="0"/>
              <a:t>Religious programmes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dirty="0" smtClean="0"/>
              <a:t>Old songs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GB" dirty="0" smtClean="0"/>
          </a:p>
        </p:txBody>
      </p:sp>
      <p:pic>
        <p:nvPicPr>
          <p:cNvPr id="3074" name="Picture 2" descr="C:\Users\Naad-e-Ali\Pictures\imagesCAJ1QHW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422" y="1565259"/>
            <a:ext cx="3643338" cy="4786346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PEMRA and other channels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993900"/>
            <a:ext cx="9072563" cy="4786313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GB" dirty="0" smtClean="0"/>
              <a:t>PEMRA was established on 1 March 2002.</a:t>
            </a:r>
          </a:p>
          <a:p>
            <a:pPr algn="just" eaLnBrk="1" hangingPunct="1">
              <a:defRPr/>
            </a:pPr>
            <a:r>
              <a:rPr lang="en-GB" dirty="0" smtClean="0"/>
              <a:t>PEMRA was established to provide licenses to private radio and TV channels keep an eye on private media working at international, national and regional level.</a:t>
            </a:r>
          </a:p>
          <a:p>
            <a:pPr algn="just" eaLnBrk="1" hangingPunct="1">
              <a:defRPr/>
            </a:pPr>
            <a:r>
              <a:rPr lang="en-GB" dirty="0" smtClean="0"/>
              <a:t>As the media got freedom private sector started establishing new FM channels.</a:t>
            </a:r>
          </a:p>
          <a:p>
            <a:pPr algn="just" eaLnBrk="1" hangingPunct="1">
              <a:defRPr/>
            </a:pPr>
            <a:r>
              <a:rPr lang="en-GB" dirty="0" smtClean="0"/>
              <a:t>FM 99 was first channel aired its transmissions after getting license.</a:t>
            </a:r>
          </a:p>
          <a:p>
            <a:pPr algn="just" eaLnBrk="1" hangingPunct="1">
              <a:defRPr/>
            </a:pPr>
            <a:endParaRPr lang="en-GB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35733</TotalTime>
  <Words>1031</Words>
  <Application>Microsoft Office PowerPoint</Application>
  <PresentationFormat>Custom</PresentationFormat>
  <Paragraphs>143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FM Radio in Pakistan</vt:lpstr>
      <vt:lpstr>What is FM</vt:lpstr>
      <vt:lpstr>Invention of FM</vt:lpstr>
      <vt:lpstr>History of FM Channels.</vt:lpstr>
      <vt:lpstr>FM GOLD</vt:lpstr>
      <vt:lpstr>FM 100</vt:lpstr>
      <vt:lpstr>EMRA</vt:lpstr>
      <vt:lpstr>FM 101</vt:lpstr>
      <vt:lpstr>PEMRA and other channels</vt:lpstr>
      <vt:lpstr>Few FM channels in Lahore.</vt:lpstr>
      <vt:lpstr>FM 93</vt:lpstr>
      <vt:lpstr>Mast FM 103</vt:lpstr>
      <vt:lpstr>FM 88.6</vt:lpstr>
      <vt:lpstr>FM 104.6</vt:lpstr>
      <vt:lpstr>City FM 89</vt:lpstr>
      <vt:lpstr>FM 98.6</vt:lpstr>
      <vt:lpstr>Factors behind emergence of FM</vt:lpstr>
      <vt:lpstr>Monotony n cliché </vt:lpstr>
      <vt:lpstr>Taste of listeners </vt:lpstr>
      <vt:lpstr>Break the monopoly</vt:lpstr>
      <vt:lpstr>Early problems</vt:lpstr>
      <vt:lpstr>Changes and current situation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FM</dc:title>
  <dc:creator>fakhar arbi</dc:creator>
  <cp:lastModifiedBy>HP</cp:lastModifiedBy>
  <cp:revision>83</cp:revision>
  <cp:lastPrinted>1601-01-01T00:00:00Z</cp:lastPrinted>
  <dcterms:created xsi:type="dcterms:W3CDTF">2011-07-28T06:49:24Z</dcterms:created>
  <dcterms:modified xsi:type="dcterms:W3CDTF">2020-05-02T14:54:07Z</dcterms:modified>
</cp:coreProperties>
</file>